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7" r:id="rId2"/>
    <p:sldId id="256" r:id="rId3"/>
    <p:sldId id="257" r:id="rId4"/>
    <p:sldId id="258" r:id="rId5"/>
    <p:sldId id="264" r:id="rId6"/>
    <p:sldId id="260" r:id="rId7"/>
    <p:sldId id="266" r:id="rId8"/>
    <p:sldId id="259" r:id="rId9"/>
    <p:sldId id="267" r:id="rId10"/>
    <p:sldId id="268" r:id="rId11"/>
    <p:sldId id="269" r:id="rId12"/>
    <p:sldId id="270" r:id="rId13"/>
    <p:sldId id="271" r:id="rId14"/>
    <p:sldId id="272" r:id="rId15"/>
    <p:sldId id="261" r:id="rId16"/>
    <p:sldId id="273" r:id="rId17"/>
    <p:sldId id="262" r:id="rId18"/>
    <p:sldId id="26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6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varScale="1">
        <p:scale>
          <a:sx n="65" d="100"/>
          <a:sy n="65" d="100"/>
        </p:scale>
        <p:origin x="-1304"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7505832-8B70-445D-A279-0C065212A078}" type="datetimeFigureOut">
              <a:rPr lang="en-IN" smtClean="0"/>
              <a:t>21-09-2018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05832-8B70-445D-A279-0C065212A078}" type="datetimeFigureOut">
              <a:rPr lang="en-IN" smtClean="0"/>
              <a:t>21-09-2018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05832-8B70-445D-A279-0C065212A078}" type="datetimeFigureOut">
              <a:rPr lang="en-IN" smtClean="0"/>
              <a:t>21-09-2018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05832-8B70-445D-A279-0C065212A078}" type="datetimeFigureOut">
              <a:rPr lang="en-IN" smtClean="0"/>
              <a:t>21-09-2018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505832-8B70-445D-A279-0C065212A078}" type="datetimeFigureOut">
              <a:rPr lang="en-IN" smtClean="0"/>
              <a:t>21-09-2018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7505832-8B70-445D-A279-0C065212A078}" type="datetimeFigureOut">
              <a:rPr lang="en-IN" smtClean="0"/>
              <a:t>21-09-2018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505832-8B70-445D-A279-0C065212A078}" type="datetimeFigureOut">
              <a:rPr lang="en-IN" smtClean="0"/>
              <a:t>21-09-2018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505832-8B70-445D-A279-0C065212A078}" type="datetimeFigureOut">
              <a:rPr lang="en-IN" smtClean="0"/>
              <a:t>21-09-2018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05832-8B70-445D-A279-0C065212A078}" type="datetimeFigureOut">
              <a:rPr lang="en-IN" smtClean="0"/>
              <a:t>21-09-2018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591F87-5152-461E-A003-E4EC9CD26BD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505832-8B70-445D-A279-0C065212A078}" type="datetimeFigureOut">
              <a:rPr lang="en-IN" smtClean="0"/>
              <a:t>21-09-2018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591F87-5152-461E-A003-E4EC9CD26BD9}"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7505832-8B70-445D-A279-0C065212A078}" type="datetimeFigureOut">
              <a:rPr lang="en-IN" smtClean="0"/>
              <a:t>21-09-2018</a:t>
            </a:fld>
            <a:endParaRPr lang="en-IN"/>
          </a:p>
        </p:txBody>
      </p:sp>
      <p:sp>
        <p:nvSpPr>
          <p:cNvPr id="9" name="Slide Number Placeholder 8"/>
          <p:cNvSpPr>
            <a:spLocks noGrp="1"/>
          </p:cNvSpPr>
          <p:nvPr>
            <p:ph type="sldNum" sz="quarter" idx="11"/>
          </p:nvPr>
        </p:nvSpPr>
        <p:spPr/>
        <p:txBody>
          <a:bodyPr/>
          <a:lstStyle/>
          <a:p>
            <a:fld id="{A7591F87-5152-461E-A003-E4EC9CD26BD9}"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7591F87-5152-461E-A003-E4EC9CD26BD9}"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77505832-8B70-445D-A279-0C065212A078}" type="datetimeFigureOut">
              <a:rPr lang="en-IN" smtClean="0"/>
              <a:t>21-09-2018</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mineportal.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6000" dirty="0" smtClean="0">
                <a:solidFill>
                  <a:srgbClr val="00B0F0"/>
                </a:solidFill>
                <a:latin typeface="Bahnschrift" panose="020B0502040204020203" pitchFamily="34" charset="0"/>
              </a:rPr>
              <a:t>www.MINEPORTAL.in</a:t>
            </a:r>
            <a:endParaRPr lang="en-IN" sz="6000" dirty="0">
              <a:solidFill>
                <a:srgbClr val="00B0F0"/>
              </a:solidFill>
              <a:latin typeface="Bahnschrift" panose="020B0502040204020203" pitchFamily="34" charset="0"/>
            </a:endParaRPr>
          </a:p>
        </p:txBody>
      </p:sp>
      <p:sp>
        <p:nvSpPr>
          <p:cNvPr id="3" name="Content Placeholder 2"/>
          <p:cNvSpPr>
            <a:spLocks noGrp="1"/>
          </p:cNvSpPr>
          <p:nvPr>
            <p:ph idx="1"/>
          </p:nvPr>
        </p:nvSpPr>
        <p:spPr/>
        <p:txBody>
          <a:bodyPr/>
          <a:lstStyle/>
          <a:p>
            <a:pPr marL="114300" indent="0">
              <a:buNone/>
            </a:pPr>
            <a:r>
              <a:rPr lang="en-IN" b="1" dirty="0" smtClean="0">
                <a:solidFill>
                  <a:schemeClr val="accent2"/>
                </a:solidFill>
              </a:rPr>
              <a:t>ONLINE TEST SERIES FOR</a:t>
            </a:r>
          </a:p>
          <a:p>
            <a:r>
              <a:rPr lang="en-IN" dirty="0" smtClean="0">
                <a:latin typeface="Bahnschrift" panose="020B0502040204020203" pitchFamily="34" charset="0"/>
              </a:rPr>
              <a:t>DGMS COAL/METAL FIRST/SECOND CLASS EXAM</a:t>
            </a:r>
          </a:p>
          <a:p>
            <a:r>
              <a:rPr lang="en-IN" dirty="0" smtClean="0">
                <a:latin typeface="Bahnschrift" panose="020B0502040204020203" pitchFamily="34" charset="0"/>
              </a:rPr>
              <a:t>GATE MINING EXAM </a:t>
            </a:r>
          </a:p>
          <a:p>
            <a:r>
              <a:rPr lang="en-IN" dirty="0" smtClean="0">
                <a:latin typeface="Bahnschrift" panose="020B0502040204020203" pitchFamily="34" charset="0"/>
              </a:rPr>
              <a:t>OVERMAN EXAM TEST</a:t>
            </a:r>
          </a:p>
          <a:p>
            <a:r>
              <a:rPr lang="en-IN" dirty="0" smtClean="0">
                <a:latin typeface="Bahnschrift" panose="020B0502040204020203" pitchFamily="34" charset="0"/>
              </a:rPr>
              <a:t>MINING INSPECTOR EXAMS</a:t>
            </a:r>
          </a:p>
          <a:p>
            <a:r>
              <a:rPr lang="en-IN" dirty="0" smtClean="0">
                <a:latin typeface="Bahnschrift" panose="020B0502040204020203" pitchFamily="34" charset="0"/>
              </a:rPr>
              <a:t>COAL INDIA MTs &amp; OTHER PSUs EXAMS</a:t>
            </a:r>
          </a:p>
          <a:p>
            <a:pPr marL="114300" indent="0">
              <a:buNone/>
            </a:pPr>
            <a:r>
              <a:rPr lang="en-IN" b="1" dirty="0" smtClean="0">
                <a:solidFill>
                  <a:schemeClr val="accent2"/>
                </a:solidFill>
              </a:rPr>
              <a:t>FREE STUDY MATERIAL &amp; VIDEO LECTURES</a:t>
            </a:r>
          </a:p>
          <a:p>
            <a:pPr marL="114300" indent="0">
              <a:buNone/>
            </a:pPr>
            <a:r>
              <a:rPr lang="en-IN" b="1" dirty="0" smtClean="0">
                <a:solidFill>
                  <a:schemeClr val="accent2"/>
                </a:solidFill>
              </a:rPr>
              <a:t>MINING JOBS NOTIFICATIONS</a:t>
            </a:r>
          </a:p>
          <a:p>
            <a:pPr marL="114300" indent="0">
              <a:buNone/>
            </a:pPr>
            <a:endParaRPr lang="en-IN" b="1" dirty="0">
              <a:solidFill>
                <a:srgbClr val="002060"/>
              </a:solidFill>
            </a:endParaRPr>
          </a:p>
          <a:p>
            <a:pPr marL="114300" indent="0">
              <a:buNone/>
            </a:pPr>
            <a:r>
              <a:rPr lang="en-IN" sz="1600" b="1" dirty="0" smtClean="0">
                <a:solidFill>
                  <a:srgbClr val="002060"/>
                </a:solidFill>
                <a:latin typeface="Arial" panose="020B0604020202020204" pitchFamily="34" charset="0"/>
                <a:cs typeface="Arial" panose="020B0604020202020204" pitchFamily="34" charset="0"/>
                <a:hlinkClick r:id="rId2"/>
              </a:rPr>
              <a:t>www.mineportal.in</a:t>
            </a:r>
            <a:r>
              <a:rPr lang="en-IN" sz="1600" b="1" dirty="0">
                <a:solidFill>
                  <a:srgbClr val="002060"/>
                </a:solidFill>
                <a:latin typeface="Arial" panose="020B0604020202020204" pitchFamily="34" charset="0"/>
                <a:cs typeface="Arial" panose="020B0604020202020204" pitchFamily="34" charset="0"/>
              </a:rPr>
              <a:t> </a:t>
            </a:r>
            <a:r>
              <a:rPr lang="en-IN" sz="1600" b="1" dirty="0" smtClean="0">
                <a:solidFill>
                  <a:srgbClr val="002060"/>
                </a:solidFill>
                <a:latin typeface="Arial" panose="020B0604020202020204" pitchFamily="34" charset="0"/>
                <a:cs typeface="Arial" panose="020B0604020202020204" pitchFamily="34" charset="0"/>
              </a:rPr>
              <a:t>  Call/Whatsapp-8804777500   www.fb.com/mineportal.in</a:t>
            </a:r>
            <a:endParaRPr lang="en-IN"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808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5.2 Blocks </a:t>
            </a:r>
            <a:r>
              <a:rPr lang="en-IN" dirty="0"/>
              <a:t>and Attributes </a:t>
            </a:r>
          </a:p>
        </p:txBody>
      </p:sp>
      <p:sp>
        <p:nvSpPr>
          <p:cNvPr id="3" name="Content Placeholder 2"/>
          <p:cNvSpPr>
            <a:spLocks noGrp="1"/>
          </p:cNvSpPr>
          <p:nvPr>
            <p:ph idx="1"/>
          </p:nvPr>
        </p:nvSpPr>
        <p:spPr/>
        <p:txBody>
          <a:bodyPr>
            <a:normAutofit/>
          </a:bodyPr>
          <a:lstStyle/>
          <a:p>
            <a:r>
              <a:rPr lang="en-IN" sz="2400" dirty="0"/>
              <a:t>The centroid of each block defines its’ geometric dimensions in each axis, </a:t>
            </a:r>
            <a:r>
              <a:rPr lang="en-IN" sz="2400" dirty="0" smtClean="0"/>
              <a:t>i.e</a:t>
            </a:r>
            <a:r>
              <a:rPr lang="en-IN" sz="2400" dirty="0"/>
              <a:t>. its coordinates, Y, X, and Z. Each block contains attributes for each of the properties to be modelled. The properties or attributes may contain numeric or character string values. Blocks may be of varying size defined by the user once the block model is created. </a:t>
            </a:r>
          </a:p>
        </p:txBody>
      </p:sp>
    </p:spTree>
    <p:extLst>
      <p:ext uri="{BB962C8B-B14F-4D97-AF65-F5344CB8AC3E}">
        <p14:creationId xmlns:p14="http://schemas.microsoft.com/office/powerpoint/2010/main" val="3302403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5.3 Constraints </a:t>
            </a:r>
            <a:endParaRPr lang="en-IN" dirty="0"/>
          </a:p>
        </p:txBody>
      </p:sp>
      <p:sp>
        <p:nvSpPr>
          <p:cNvPr id="3" name="Content Placeholder 2"/>
          <p:cNvSpPr>
            <a:spLocks noGrp="1"/>
          </p:cNvSpPr>
          <p:nvPr>
            <p:ph idx="1"/>
          </p:nvPr>
        </p:nvSpPr>
        <p:spPr/>
        <p:txBody>
          <a:bodyPr>
            <a:normAutofit/>
          </a:bodyPr>
          <a:lstStyle/>
          <a:p>
            <a:r>
              <a:rPr lang="en-IN" sz="2400" dirty="0"/>
              <a:t>All Block model functions may be performed with constraints. A constraint is a logical combination of one or more spatial objects on selected blocks. Objects that may be used in constraints are plane surfaces, DTMs, solids, closed strings and block attribute values. Constraints may be saved to a file for rapid re-use and may themselves be used as components of other constraints. </a:t>
            </a:r>
          </a:p>
        </p:txBody>
      </p:sp>
    </p:spTree>
    <p:extLst>
      <p:ext uri="{BB962C8B-B14F-4D97-AF65-F5344CB8AC3E}">
        <p14:creationId xmlns:p14="http://schemas.microsoft.com/office/powerpoint/2010/main" val="1306357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5.4 Estimation</a:t>
            </a:r>
            <a:r>
              <a:rPr lang="en-IN" b="1" dirty="0" smtClean="0"/>
              <a:t> </a:t>
            </a:r>
            <a:endParaRPr lang="en-IN" dirty="0"/>
          </a:p>
        </p:txBody>
      </p:sp>
      <p:sp>
        <p:nvSpPr>
          <p:cNvPr id="3" name="Content Placeholder 2"/>
          <p:cNvSpPr>
            <a:spLocks noGrp="1"/>
          </p:cNvSpPr>
          <p:nvPr>
            <p:ph idx="1"/>
          </p:nvPr>
        </p:nvSpPr>
        <p:spPr/>
        <p:txBody>
          <a:bodyPr/>
          <a:lstStyle/>
          <a:p>
            <a:r>
              <a:rPr lang="en-IN" sz="2400" dirty="0"/>
              <a:t>Once a Block model is created and all attributes defined, the model must be filled by some estimation method. This is achieved by estimating and assigning attribute values from sample data which has X Y Z coordinates and the attribute values of interest. </a:t>
            </a:r>
            <a:r>
              <a:rPr lang="en-IN" sz="2400" dirty="0" smtClean="0"/>
              <a:t>Certain estimation methods:</a:t>
            </a:r>
          </a:p>
          <a:p>
            <a:r>
              <a:rPr lang="en-IN" sz="2400" dirty="0"/>
              <a:t>Nearest Neighbour 	</a:t>
            </a:r>
          </a:p>
          <a:p>
            <a:r>
              <a:rPr lang="en-IN" sz="2400" dirty="0"/>
              <a:t>Inverse Distance 	</a:t>
            </a:r>
          </a:p>
          <a:p>
            <a:r>
              <a:rPr lang="en-IN" sz="2400" dirty="0"/>
              <a:t>Assign Value 	</a:t>
            </a:r>
          </a:p>
          <a:p>
            <a:r>
              <a:rPr lang="en-IN" sz="2400" dirty="0"/>
              <a:t>Ordinary </a:t>
            </a:r>
            <a:r>
              <a:rPr lang="en-IN" sz="2400" dirty="0" err="1"/>
              <a:t>Kriging</a:t>
            </a:r>
            <a:r>
              <a:rPr lang="en-IN" sz="2400" dirty="0"/>
              <a:t> 	</a:t>
            </a:r>
          </a:p>
          <a:p>
            <a:r>
              <a:rPr lang="en-IN" sz="2400" dirty="0"/>
              <a:t>Import Centroids 	</a:t>
            </a:r>
          </a:p>
          <a:p>
            <a:endParaRPr lang="en-IN" dirty="0"/>
          </a:p>
        </p:txBody>
      </p:sp>
    </p:spTree>
    <p:extLst>
      <p:ext uri="{BB962C8B-B14F-4D97-AF65-F5344CB8AC3E}">
        <p14:creationId xmlns:p14="http://schemas.microsoft.com/office/powerpoint/2010/main" val="28325384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204864"/>
            <a:ext cx="7620000" cy="1143000"/>
          </a:xfrm>
        </p:spPr>
        <p:txBody>
          <a:bodyPr/>
          <a:lstStyle/>
          <a:p>
            <a:pPr algn="ctr"/>
            <a:r>
              <a:rPr lang="en-US" dirty="0" smtClean="0"/>
              <a:t>6. Pictures demonstrating the various elements in the Surpac software</a:t>
            </a:r>
            <a:endParaRPr lang="en-IN" dirty="0"/>
          </a:p>
        </p:txBody>
      </p:sp>
    </p:spTree>
    <p:extLst>
      <p:ext uri="{BB962C8B-B14F-4D97-AF65-F5344CB8AC3E}">
        <p14:creationId xmlns:p14="http://schemas.microsoft.com/office/powerpoint/2010/main" val="3288103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6.1 Block Models</a:t>
            </a:r>
            <a:endParaRPr lang="en-IN" dirty="0"/>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4751629" cy="2516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861048"/>
            <a:ext cx="4751629" cy="25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627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6.2 Borehole Data Display</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268760"/>
            <a:ext cx="7528892" cy="518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390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6.3 Random Surpac Window</a:t>
            </a:r>
            <a:endParaRPr lang="en-IN" dirty="0"/>
          </a:p>
        </p:txBody>
      </p:sp>
      <p:sp>
        <p:nvSpPr>
          <p:cNvPr id="3" name="Content Placeholder 2"/>
          <p:cNvSpPr>
            <a:spLocks noGrp="1"/>
          </p:cNvSpPr>
          <p:nvPr>
            <p:ph idx="1"/>
          </p:nvPr>
        </p:nvSpPr>
        <p:spPr/>
        <p:txBody>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62914"/>
            <a:ext cx="7595000" cy="424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014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32656"/>
            <a:ext cx="7620000" cy="1143000"/>
          </a:xfrm>
        </p:spPr>
        <p:txBody>
          <a:bodyPr/>
          <a:lstStyle/>
          <a:p>
            <a:pPr algn="ctr"/>
            <a:r>
              <a:rPr lang="en-US" dirty="0" smtClean="0"/>
              <a:t>7. Workflow of Steps </a:t>
            </a:r>
            <a:endParaRPr lang="en-IN" dirty="0"/>
          </a:p>
        </p:txBody>
      </p:sp>
      <p:sp>
        <p:nvSpPr>
          <p:cNvPr id="3" name="Content Placeholder 2"/>
          <p:cNvSpPr>
            <a:spLocks noGrp="1"/>
          </p:cNvSpPr>
          <p:nvPr>
            <p:ph idx="1"/>
          </p:nvPr>
        </p:nvSpPr>
        <p:spPr>
          <a:xfrm>
            <a:off x="1115616" y="1504838"/>
            <a:ext cx="6971928" cy="4300426"/>
          </a:xfrm>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92105"/>
            <a:ext cx="6977939" cy="380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652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8640"/>
            <a:ext cx="5224888" cy="636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538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We take an example:</a:t>
            </a:r>
            <a:endParaRPr lang="en-IN" dirty="0"/>
          </a:p>
        </p:txBody>
      </p:sp>
      <p:sp>
        <p:nvSpPr>
          <p:cNvPr id="3" name="Content Placeholder 2"/>
          <p:cNvSpPr>
            <a:spLocks noGrp="1"/>
          </p:cNvSpPr>
          <p:nvPr>
            <p:ph idx="1"/>
          </p:nvPr>
        </p:nvSpPr>
        <p:spPr/>
        <p:txBody>
          <a:bodyPr/>
          <a:lstStyle/>
          <a:p>
            <a:r>
              <a:rPr lang="en-IN" dirty="0" smtClean="0"/>
              <a:t>Now we are creating a block model</a:t>
            </a:r>
            <a:endParaRPr lang="en-IN" dirty="0"/>
          </a:p>
        </p:txBody>
      </p:sp>
    </p:spTree>
    <p:extLst>
      <p:ext uri="{BB962C8B-B14F-4D97-AF65-F5344CB8AC3E}">
        <p14:creationId xmlns:p14="http://schemas.microsoft.com/office/powerpoint/2010/main" val="2911811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543800" cy="2593975"/>
          </a:xfrm>
        </p:spPr>
        <p:txBody>
          <a:bodyPr/>
          <a:lstStyle/>
          <a:p>
            <a:pPr algn="ctr"/>
            <a:r>
              <a:rPr lang="en-US" sz="4000" dirty="0" smtClean="0">
                <a:latin typeface="Adobe Devanagari" pitchFamily="18" charset="0"/>
                <a:cs typeface="Adobe Devanagari" pitchFamily="18" charset="0"/>
              </a:rPr>
              <a:t>BLOCK   MODELING   USING</a:t>
            </a:r>
            <a:r>
              <a:rPr lang="en-US" dirty="0" smtClean="0"/>
              <a:t> SURPAC</a:t>
            </a:r>
            <a:endParaRPr lang="en-IN" dirty="0"/>
          </a:p>
        </p:txBody>
      </p:sp>
      <p:sp>
        <p:nvSpPr>
          <p:cNvPr id="4" name="Subtitle 3"/>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790859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31282" y="1214683"/>
            <a:ext cx="8512718" cy="4786067"/>
          </a:xfrm>
          <a:prstGeom prst="rect">
            <a:avLst/>
          </a:prstGeom>
        </p:spPr>
      </p:pic>
      <p:sp>
        <p:nvSpPr>
          <p:cNvPr id="5" name="Rectangle 4"/>
          <p:cNvSpPr/>
          <p:nvPr/>
        </p:nvSpPr>
        <p:spPr>
          <a:xfrm>
            <a:off x="4403559" y="1988219"/>
            <a:ext cx="3176336" cy="173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IN" sz="1350" dirty="0"/>
              <a:t>In the “Navigator” on the left hand side bar of </a:t>
            </a:r>
            <a:r>
              <a:rPr lang="en-IN" sz="1350" dirty="0" err="1"/>
              <a:t>Surpac</a:t>
            </a:r>
            <a:r>
              <a:rPr lang="en-IN" sz="1350" dirty="0"/>
              <a:t> select “SSI_TUTORIALS:\”</a:t>
            </a:r>
          </a:p>
        </p:txBody>
      </p:sp>
    </p:spTree>
    <p:extLst>
      <p:ext uri="{BB962C8B-B14F-4D97-AF65-F5344CB8AC3E}">
        <p14:creationId xmlns:p14="http://schemas.microsoft.com/office/powerpoint/2010/main" val="3443617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28650" y="1131094"/>
            <a:ext cx="8515350" cy="4787546"/>
          </a:xfrm>
          <a:prstGeom prst="rect">
            <a:avLst/>
          </a:prstGeom>
        </p:spPr>
      </p:pic>
    </p:spTree>
    <p:extLst>
      <p:ext uri="{BB962C8B-B14F-4D97-AF65-F5344CB8AC3E}">
        <p14:creationId xmlns:p14="http://schemas.microsoft.com/office/powerpoint/2010/main" val="884454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71914" y="1245036"/>
            <a:ext cx="8272087" cy="4650778"/>
          </a:xfrm>
          <a:prstGeom prst="rect">
            <a:avLst/>
          </a:prstGeom>
        </p:spPr>
      </p:pic>
    </p:spTree>
    <p:extLst>
      <p:ext uri="{BB962C8B-B14F-4D97-AF65-F5344CB8AC3E}">
        <p14:creationId xmlns:p14="http://schemas.microsoft.com/office/powerpoint/2010/main" val="1971024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78106" y="1072342"/>
            <a:ext cx="8765894" cy="4928408"/>
          </a:xfrm>
          <a:prstGeom prst="rect">
            <a:avLst/>
          </a:prstGeom>
        </p:spPr>
      </p:pic>
      <p:sp>
        <p:nvSpPr>
          <p:cNvPr id="5" name="Rectangle 4"/>
          <p:cNvSpPr/>
          <p:nvPr/>
        </p:nvSpPr>
        <p:spPr>
          <a:xfrm>
            <a:off x="4746458" y="1988219"/>
            <a:ext cx="3092116" cy="173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IN" sz="1350" dirty="0"/>
              <a:t>A file named “ore1.dtm” (in the navigator) under “</a:t>
            </a:r>
            <a:r>
              <a:rPr lang="en-IN" sz="1350" dirty="0" err="1"/>
              <a:t>block_model</a:t>
            </a:r>
            <a:r>
              <a:rPr lang="en-IN" sz="1350" dirty="0"/>
              <a:t>” folder  is selected for creating a block model.</a:t>
            </a:r>
          </a:p>
        </p:txBody>
      </p:sp>
    </p:spTree>
    <p:extLst>
      <p:ext uri="{BB962C8B-B14F-4D97-AF65-F5344CB8AC3E}">
        <p14:creationId xmlns:p14="http://schemas.microsoft.com/office/powerpoint/2010/main" val="4260209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26006" y="1131094"/>
            <a:ext cx="8617994" cy="4845255"/>
          </a:xfrm>
          <a:prstGeom prst="rect">
            <a:avLst/>
          </a:prstGeom>
        </p:spPr>
      </p:pic>
    </p:spTree>
    <p:extLst>
      <p:ext uri="{BB962C8B-B14F-4D97-AF65-F5344CB8AC3E}">
        <p14:creationId xmlns:p14="http://schemas.microsoft.com/office/powerpoint/2010/main" val="3046638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a:t>Choose </a:t>
            </a:r>
            <a:r>
              <a:rPr lang="en-IN" b="1" dirty="0"/>
              <a:t>View &gt; Zoom out</a:t>
            </a:r>
            <a:r>
              <a:rPr lang="en-IN" dirty="0"/>
              <a:t>. </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899671" y="2125266"/>
            <a:ext cx="6893114" cy="3875484"/>
          </a:xfrm>
          <a:prstGeom prst="rect">
            <a:avLst/>
          </a:prstGeom>
        </p:spPr>
      </p:pic>
    </p:spTree>
    <p:extLst>
      <p:ext uri="{BB962C8B-B14F-4D97-AF65-F5344CB8AC3E}">
        <p14:creationId xmlns:p14="http://schemas.microsoft.com/office/powerpoint/2010/main" val="573319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37725"/>
            <a:ext cx="7886700" cy="1585786"/>
          </a:xfrm>
        </p:spPr>
        <p:txBody>
          <a:bodyPr>
            <a:normAutofit fontScale="90000"/>
          </a:bodyPr>
          <a:lstStyle/>
          <a:p>
            <a:r>
              <a:rPr lang="en-IN" dirty="0"/>
              <a:t/>
            </a:r>
            <a:br>
              <a:rPr lang="en-IN" dirty="0"/>
            </a:br>
            <a:r>
              <a:rPr lang="en-IN" sz="3000" dirty="0"/>
              <a:t>Choose </a:t>
            </a:r>
            <a:r>
              <a:rPr lang="en-IN" sz="3000" b="1" dirty="0"/>
              <a:t>Display &gt; 2D grid</a:t>
            </a:r>
            <a:r>
              <a:rPr lang="en-IN" sz="3000" dirty="0"/>
              <a:t>. </a:t>
            </a:r>
            <a:br>
              <a:rPr lang="en-IN" sz="3000" dirty="0"/>
            </a:br>
            <a:r>
              <a:rPr lang="en-IN" sz="3000" dirty="0"/>
              <a:t>Enter the information as shown, and then click </a:t>
            </a:r>
            <a:r>
              <a:rPr lang="en-IN" sz="3000" b="1" dirty="0"/>
              <a:t>Apply </a:t>
            </a:r>
            <a:r>
              <a:rPr lang="en-IN" sz="3000" dirty="0"/>
              <a:t/>
            </a:r>
            <a:br>
              <a:rPr lang="en-IN" sz="3000" dirty="0"/>
            </a:br>
            <a:r>
              <a:rPr lang="en-IN" dirty="0"/>
              <a:t/>
            </a:r>
            <a:br>
              <a:rPr lang="en-IN" dirty="0"/>
            </a:br>
            <a:endParaRPr lang="en-IN" dirty="0"/>
          </a:p>
        </p:txBody>
      </p:sp>
      <p:pic>
        <p:nvPicPr>
          <p:cNvPr id="6" name="Content Placeholder 5"/>
          <p:cNvPicPr>
            <a:picLocks noGrp="1" noChangeAspect="1"/>
          </p:cNvPicPr>
          <p:nvPr>
            <p:ph idx="1"/>
          </p:nvPr>
        </p:nvPicPr>
        <p:blipFill>
          <a:blip r:embed="rId2"/>
          <a:stretch>
            <a:fillRect/>
          </a:stretch>
        </p:blipFill>
        <p:spPr>
          <a:xfrm>
            <a:off x="631316" y="2060848"/>
            <a:ext cx="8489020" cy="4772744"/>
          </a:xfrm>
          <a:prstGeom prst="rect">
            <a:avLst/>
          </a:prstGeom>
        </p:spPr>
      </p:pic>
    </p:spTree>
    <p:extLst>
      <p:ext uri="{BB962C8B-B14F-4D97-AF65-F5344CB8AC3E}">
        <p14:creationId xmlns:p14="http://schemas.microsoft.com/office/powerpoint/2010/main" val="193951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700" dirty="0"/>
              <a:t>The </a:t>
            </a:r>
            <a:r>
              <a:rPr lang="en-IN" sz="2700" dirty="0" err="1"/>
              <a:t>orebody</a:t>
            </a:r>
            <a:r>
              <a:rPr lang="en-IN" sz="2700" dirty="0"/>
              <a:t> with the 2D in grid in plan view is displayed. </a:t>
            </a:r>
          </a:p>
        </p:txBody>
      </p:sp>
      <p:pic>
        <p:nvPicPr>
          <p:cNvPr id="4" name="Content Placeholder 3"/>
          <p:cNvPicPr>
            <a:picLocks noGrp="1" noChangeAspect="1"/>
          </p:cNvPicPr>
          <p:nvPr>
            <p:ph idx="1"/>
          </p:nvPr>
        </p:nvPicPr>
        <p:blipFill rotWithShape="1">
          <a:blip r:embed="rId2"/>
          <a:srcRect l="9789" t="3759" r="9996" b="6462"/>
          <a:stretch/>
        </p:blipFill>
        <p:spPr>
          <a:xfrm>
            <a:off x="332605" y="1484784"/>
            <a:ext cx="8811395" cy="5544615"/>
          </a:xfrm>
          <a:prstGeom prst="rect">
            <a:avLst/>
          </a:prstGeom>
        </p:spPr>
      </p:pic>
    </p:spTree>
    <p:extLst>
      <p:ext uri="{BB962C8B-B14F-4D97-AF65-F5344CB8AC3E}">
        <p14:creationId xmlns:p14="http://schemas.microsoft.com/office/powerpoint/2010/main" val="22964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a:t/>
            </a:r>
            <a:br>
              <a:rPr lang="en-IN" dirty="0"/>
            </a:br>
            <a:endParaRPr lang="en-IN" dirty="0"/>
          </a:p>
        </p:txBody>
      </p:sp>
      <p:pic>
        <p:nvPicPr>
          <p:cNvPr id="4" name="Content Placeholder 3"/>
          <p:cNvPicPr>
            <a:picLocks noGrp="1" noChangeAspect="1"/>
          </p:cNvPicPr>
          <p:nvPr>
            <p:ph idx="1"/>
          </p:nvPr>
        </p:nvPicPr>
        <p:blipFill rotWithShape="1">
          <a:blip r:embed="rId2"/>
          <a:srcRect l="9996" t="4127" r="10203" b="8129"/>
          <a:stretch/>
        </p:blipFill>
        <p:spPr>
          <a:xfrm>
            <a:off x="452033" y="1484784"/>
            <a:ext cx="8691967" cy="5373217"/>
          </a:xfrm>
          <a:prstGeom prst="rect">
            <a:avLst/>
          </a:prstGeom>
        </p:spPr>
      </p:pic>
      <p:pic>
        <p:nvPicPr>
          <p:cNvPr id="5" name="Picture 4"/>
          <p:cNvPicPr>
            <a:picLocks noChangeAspect="1"/>
          </p:cNvPicPr>
          <p:nvPr/>
        </p:nvPicPr>
        <p:blipFill>
          <a:blip r:embed="rId3"/>
          <a:stretch>
            <a:fillRect/>
          </a:stretch>
        </p:blipFill>
        <p:spPr>
          <a:xfrm>
            <a:off x="683568" y="599945"/>
            <a:ext cx="4869501" cy="492386"/>
          </a:xfrm>
          <a:prstGeom prst="rect">
            <a:avLst/>
          </a:prstGeom>
        </p:spPr>
      </p:pic>
    </p:spTree>
    <p:extLst>
      <p:ext uri="{BB962C8B-B14F-4D97-AF65-F5344CB8AC3E}">
        <p14:creationId xmlns:p14="http://schemas.microsoft.com/office/powerpoint/2010/main" val="2700497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smtClean="0"/>
              <a:t/>
            </a:r>
            <a:br>
              <a:rPr lang="en-IN" dirty="0" smtClean="0"/>
            </a:br>
            <a:r>
              <a:rPr lang="en-IN" sz="2700" dirty="0"/>
              <a:t>Choose </a:t>
            </a:r>
            <a:r>
              <a:rPr lang="en-IN" sz="2700" b="1" dirty="0"/>
              <a:t>Display &gt; 2D grid</a:t>
            </a:r>
            <a:r>
              <a:rPr lang="en-IN" sz="2700" dirty="0"/>
              <a:t>. </a:t>
            </a:r>
            <a:br>
              <a:rPr lang="en-IN" sz="2700" dirty="0"/>
            </a:br>
            <a:r>
              <a:rPr lang="en-IN" sz="2700" dirty="0"/>
              <a:t>Enter the information as shown, and then click </a:t>
            </a:r>
            <a:r>
              <a:rPr lang="en-IN" sz="2700" b="1" dirty="0"/>
              <a:t>Apply</a:t>
            </a:r>
            <a:r>
              <a:rPr lang="en-IN" sz="2700" dirty="0"/>
              <a:t>. </a:t>
            </a:r>
            <a:r>
              <a:rPr lang="en-IN" dirty="0"/>
              <a:t/>
            </a:r>
            <a:br>
              <a:rPr lang="en-IN" dirty="0"/>
            </a:br>
            <a:r>
              <a:rPr lang="en-IN" dirty="0"/>
              <a:t/>
            </a:r>
            <a:br>
              <a:rPr lang="en-IN" dirty="0"/>
            </a:br>
            <a:endParaRPr lang="en-IN" dirty="0"/>
          </a:p>
        </p:txBody>
      </p:sp>
      <p:pic>
        <p:nvPicPr>
          <p:cNvPr id="4" name="Content Placeholder 3"/>
          <p:cNvPicPr>
            <a:picLocks noGrp="1" noChangeAspect="1"/>
          </p:cNvPicPr>
          <p:nvPr>
            <p:ph idx="1"/>
          </p:nvPr>
        </p:nvPicPr>
        <p:blipFill rotWithShape="1">
          <a:blip r:embed="rId2"/>
          <a:srcRect l="9996" t="3392" r="10203" b="7390"/>
          <a:stretch/>
        </p:blipFill>
        <p:spPr>
          <a:xfrm>
            <a:off x="453275" y="1417639"/>
            <a:ext cx="8690725" cy="5462742"/>
          </a:xfrm>
          <a:prstGeom prst="rect">
            <a:avLst/>
          </a:prstGeom>
        </p:spPr>
      </p:pic>
    </p:spTree>
    <p:extLst>
      <p:ext uri="{BB962C8B-B14F-4D97-AF65-F5344CB8AC3E}">
        <p14:creationId xmlns:p14="http://schemas.microsoft.com/office/powerpoint/2010/main" val="1287769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 BLOCK MODELLING</a:t>
            </a:r>
            <a:endParaRPr lang="en-IN" dirty="0"/>
          </a:p>
        </p:txBody>
      </p:sp>
      <p:sp>
        <p:nvSpPr>
          <p:cNvPr id="3" name="Content Placeholder 2"/>
          <p:cNvSpPr>
            <a:spLocks noGrp="1"/>
          </p:cNvSpPr>
          <p:nvPr>
            <p:ph idx="1"/>
          </p:nvPr>
        </p:nvSpPr>
        <p:spPr/>
        <p:txBody>
          <a:bodyPr>
            <a:normAutofit/>
          </a:bodyPr>
          <a:lstStyle/>
          <a:p>
            <a:r>
              <a:rPr lang="en-IN" sz="2400" dirty="0"/>
              <a:t>The Block model is a form of spatially-referenced database that provides a means for modelling a 3-D body from point and interval data such as </a:t>
            </a:r>
            <a:r>
              <a:rPr lang="en-IN" sz="2400" dirty="0" smtClean="0"/>
              <a:t>drill hole </a:t>
            </a:r>
            <a:r>
              <a:rPr lang="en-IN" sz="2400" dirty="0"/>
              <a:t>sample data. The Block model consists of interpolated values rather than true measurements. It provides a method of estimating volume, tonnage, and average grade of a 3-D body from sparse drill hole data. </a:t>
            </a:r>
          </a:p>
        </p:txBody>
      </p:sp>
    </p:spTree>
    <p:extLst>
      <p:ext uri="{BB962C8B-B14F-4D97-AF65-F5344CB8AC3E}">
        <p14:creationId xmlns:p14="http://schemas.microsoft.com/office/powerpoint/2010/main" val="19450403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86027" y="1628180"/>
            <a:ext cx="5201515" cy="335976"/>
          </a:xfrm>
          <a:prstGeom prst="rect">
            <a:avLst/>
          </a:prstGeom>
        </p:spPr>
      </p:pic>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3"/>
          <a:srcRect l="10410" t="4127" r="10202" b="8129"/>
          <a:stretch/>
        </p:blipFill>
        <p:spPr>
          <a:xfrm>
            <a:off x="2081462" y="2228850"/>
            <a:ext cx="5799222" cy="3603695"/>
          </a:xfrm>
          <a:prstGeom prst="rect">
            <a:avLst/>
          </a:prstGeom>
        </p:spPr>
      </p:pic>
    </p:spTree>
    <p:extLst>
      <p:ext uri="{BB962C8B-B14F-4D97-AF65-F5344CB8AC3E}">
        <p14:creationId xmlns:p14="http://schemas.microsoft.com/office/powerpoint/2010/main" val="89936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 </a:t>
            </a:r>
            <a:r>
              <a:rPr lang="en-IN" dirty="0"/>
              <a:t>determine the origin and extents directly from the data. </a:t>
            </a:r>
          </a:p>
        </p:txBody>
      </p:sp>
      <p:sp>
        <p:nvSpPr>
          <p:cNvPr id="3" name="Content Placeholder 2"/>
          <p:cNvSpPr>
            <a:spLocks noGrp="1"/>
          </p:cNvSpPr>
          <p:nvPr>
            <p:ph idx="1"/>
          </p:nvPr>
        </p:nvSpPr>
        <p:spPr/>
        <p:txBody>
          <a:bodyPr/>
          <a:lstStyle/>
          <a:p>
            <a:r>
              <a:rPr lang="en-IN" dirty="0" smtClean="0"/>
              <a:t>Choose </a:t>
            </a:r>
            <a:r>
              <a:rPr lang="en-IN" b="1" dirty="0"/>
              <a:t>Block model &gt; New / Open</a:t>
            </a:r>
            <a:r>
              <a:rPr lang="en-IN" dirty="0"/>
              <a:t>. </a:t>
            </a:r>
            <a:endParaRPr lang="en-IN" dirty="0" smtClean="0"/>
          </a:p>
          <a:p>
            <a:endParaRPr lang="en-IN" dirty="0"/>
          </a:p>
          <a:p>
            <a:endParaRPr lang="en-IN" dirty="0"/>
          </a:p>
        </p:txBody>
      </p:sp>
      <p:pic>
        <p:nvPicPr>
          <p:cNvPr id="4" name="Content Placeholder 3"/>
          <p:cNvPicPr>
            <a:picLocks noChangeAspect="1"/>
          </p:cNvPicPr>
          <p:nvPr/>
        </p:nvPicPr>
        <p:blipFill>
          <a:blip r:embed="rId2"/>
          <a:stretch>
            <a:fillRect/>
          </a:stretch>
        </p:blipFill>
        <p:spPr>
          <a:xfrm>
            <a:off x="2247207" y="2587416"/>
            <a:ext cx="5804617" cy="3263504"/>
          </a:xfrm>
          <a:prstGeom prst="rect">
            <a:avLst/>
          </a:prstGeom>
        </p:spPr>
      </p:pic>
    </p:spTree>
    <p:extLst>
      <p:ext uri="{BB962C8B-B14F-4D97-AF65-F5344CB8AC3E}">
        <p14:creationId xmlns:p14="http://schemas.microsoft.com/office/powerpoint/2010/main" val="33973868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t>Enter the information as shown, and then click </a:t>
            </a:r>
            <a:r>
              <a:rPr lang="en-IN" sz="2400" b="1" dirty="0"/>
              <a:t>Apply</a:t>
            </a:r>
            <a:r>
              <a:rPr lang="en-IN" sz="2400" dirty="0"/>
              <a:t>. </a:t>
            </a:r>
            <a:br>
              <a:rPr lang="en-IN" sz="2400" dirty="0"/>
            </a:br>
            <a:endParaRPr lang="en-IN" sz="2400" dirty="0"/>
          </a:p>
        </p:txBody>
      </p:sp>
      <p:pic>
        <p:nvPicPr>
          <p:cNvPr id="6" name="Content Placeholder 5"/>
          <p:cNvPicPr>
            <a:picLocks noGrp="1" noChangeAspect="1"/>
          </p:cNvPicPr>
          <p:nvPr>
            <p:ph idx="1"/>
          </p:nvPr>
        </p:nvPicPr>
        <p:blipFill>
          <a:blip r:embed="rId2"/>
          <a:stretch>
            <a:fillRect/>
          </a:stretch>
        </p:blipFill>
        <p:spPr>
          <a:xfrm>
            <a:off x="1015949" y="1855871"/>
            <a:ext cx="6869374" cy="3862137"/>
          </a:xfrm>
          <a:prstGeom prst="rect">
            <a:avLst/>
          </a:prstGeom>
        </p:spPr>
      </p:pic>
    </p:spTree>
    <p:extLst>
      <p:ext uri="{BB962C8B-B14F-4D97-AF65-F5344CB8AC3E}">
        <p14:creationId xmlns:p14="http://schemas.microsoft.com/office/powerpoint/2010/main" val="70624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7775" y="1259744"/>
            <a:ext cx="8239973" cy="4632722"/>
          </a:xfrm>
          <a:prstGeom prst="rect">
            <a:avLst/>
          </a:prstGeom>
        </p:spPr>
      </p:pic>
      <p:sp>
        <p:nvSpPr>
          <p:cNvPr id="2" name="Title 1"/>
          <p:cNvSpPr>
            <a:spLocks noGrp="1"/>
          </p:cNvSpPr>
          <p:nvPr>
            <p:ph type="title"/>
          </p:nvPr>
        </p:nvSpPr>
        <p:spPr/>
        <p:txBody>
          <a:bodyPr/>
          <a:lstStyle/>
          <a:p>
            <a:endParaRPr lang="en-IN" dirty="0"/>
          </a:p>
        </p:txBody>
      </p:sp>
      <p:sp>
        <p:nvSpPr>
          <p:cNvPr id="6" name="Content Placeholder 5"/>
          <p:cNvSpPr>
            <a:spLocks noGrp="1"/>
          </p:cNvSpPr>
          <p:nvPr>
            <p:ph idx="1"/>
          </p:nvPr>
        </p:nvSpPr>
        <p:spPr/>
        <p:txBody>
          <a:bodyPr/>
          <a:lstStyle/>
          <a:p>
            <a:endParaRPr lang="en-IN"/>
          </a:p>
        </p:txBody>
      </p:sp>
      <p:sp>
        <p:nvSpPr>
          <p:cNvPr id="7" name="Rectangle 6"/>
          <p:cNvSpPr/>
          <p:nvPr/>
        </p:nvSpPr>
        <p:spPr>
          <a:xfrm>
            <a:off x="628650" y="965535"/>
            <a:ext cx="4869782" cy="294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IN" sz="1350" dirty="0"/>
          </a:p>
          <a:p>
            <a:r>
              <a:rPr lang="en-IN" sz="1350" dirty="0"/>
              <a:t>Click </a:t>
            </a:r>
            <a:r>
              <a:rPr lang="en-IN" sz="1350" b="1" dirty="0"/>
              <a:t>Apply </a:t>
            </a:r>
            <a:r>
              <a:rPr lang="en-IN" sz="1350" dirty="0"/>
              <a:t>to confirm creation of the new block model. </a:t>
            </a:r>
          </a:p>
          <a:p>
            <a:pPr algn="ctr"/>
            <a:endParaRPr lang="en-IN" sz="1350" dirty="0"/>
          </a:p>
        </p:txBody>
      </p:sp>
    </p:spTree>
    <p:extLst>
      <p:ext uri="{BB962C8B-B14F-4D97-AF65-F5344CB8AC3E}">
        <p14:creationId xmlns:p14="http://schemas.microsoft.com/office/powerpoint/2010/main" val="992006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0176" t="4440" r="10422" b="9815"/>
          <a:stretch/>
        </p:blipFill>
        <p:spPr>
          <a:xfrm>
            <a:off x="1395663" y="1296403"/>
            <a:ext cx="7748337" cy="4704347"/>
          </a:xfrm>
          <a:prstGeom prst="rect">
            <a:avLst/>
          </a:prstGeom>
        </p:spPr>
      </p:pic>
    </p:spTree>
    <p:extLst>
      <p:ext uri="{BB962C8B-B14F-4D97-AF65-F5344CB8AC3E}">
        <p14:creationId xmlns:p14="http://schemas.microsoft.com/office/powerpoint/2010/main" val="1448640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idx="1"/>
          </p:nvPr>
        </p:nvPicPr>
        <p:blipFill rotWithShape="1">
          <a:blip r:embed="rId2"/>
          <a:srcRect l="10411" t="5105" r="10203" b="6045"/>
          <a:stretch/>
        </p:blipFill>
        <p:spPr>
          <a:xfrm>
            <a:off x="4006517" y="2249894"/>
            <a:ext cx="5071791" cy="3191387"/>
          </a:xfrm>
          <a:prstGeom prst="rect">
            <a:avLst/>
          </a:prstGeom>
        </p:spPr>
      </p:pic>
      <p:pic>
        <p:nvPicPr>
          <p:cNvPr id="5" name="Picture 4"/>
          <p:cNvPicPr>
            <a:picLocks noChangeAspect="1"/>
          </p:cNvPicPr>
          <p:nvPr/>
        </p:nvPicPr>
        <p:blipFill>
          <a:blip r:embed="rId3"/>
          <a:stretch>
            <a:fillRect/>
          </a:stretch>
        </p:blipFill>
        <p:spPr>
          <a:xfrm>
            <a:off x="1" y="925336"/>
            <a:ext cx="4833023" cy="411516"/>
          </a:xfrm>
          <a:prstGeom prst="rect">
            <a:avLst/>
          </a:prstGeom>
        </p:spPr>
      </p:pic>
      <p:sp>
        <p:nvSpPr>
          <p:cNvPr id="6" name="Oval 5"/>
          <p:cNvSpPr/>
          <p:nvPr/>
        </p:nvSpPr>
        <p:spPr>
          <a:xfrm>
            <a:off x="5787190" y="857250"/>
            <a:ext cx="3188369" cy="1268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IN" sz="1350" dirty="0"/>
              <a:t>Then click on “Location” drop-down list to get “Open a file Dialog Box”</a:t>
            </a:r>
          </a:p>
        </p:txBody>
      </p:sp>
      <p:pic>
        <p:nvPicPr>
          <p:cNvPr id="7" name="Picture 6"/>
          <p:cNvPicPr>
            <a:picLocks noChangeAspect="1"/>
          </p:cNvPicPr>
          <p:nvPr/>
        </p:nvPicPr>
        <p:blipFill rotWithShape="1">
          <a:blip r:embed="rId4"/>
          <a:srcRect l="17573" t="4441" r="46794" b="15515"/>
          <a:stretch/>
        </p:blipFill>
        <p:spPr>
          <a:xfrm>
            <a:off x="94417" y="1336852"/>
            <a:ext cx="3477127" cy="4391526"/>
          </a:xfrm>
          <a:prstGeom prst="rect">
            <a:avLst/>
          </a:prstGeom>
        </p:spPr>
      </p:pic>
    </p:spTree>
    <p:extLst>
      <p:ext uri="{BB962C8B-B14F-4D97-AF65-F5344CB8AC3E}">
        <p14:creationId xmlns:p14="http://schemas.microsoft.com/office/powerpoint/2010/main" val="1260128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a:t>Choose </a:t>
            </a:r>
            <a:r>
              <a:rPr lang="en-IN" b="1" u="sng" dirty="0"/>
              <a:t>ore1.str</a:t>
            </a:r>
            <a:r>
              <a:rPr lang="en-IN" dirty="0"/>
              <a:t>and click </a:t>
            </a:r>
            <a:r>
              <a:rPr lang="en-IN" b="1" dirty="0"/>
              <a:t>Open </a:t>
            </a:r>
            <a:r>
              <a:rPr lang="en-IN" dirty="0"/>
              <a:t/>
            </a:r>
            <a:br>
              <a:rPr lang="en-IN" dirty="0"/>
            </a:br>
            <a:endParaRPr lang="en-IN" dirty="0"/>
          </a:p>
        </p:txBody>
      </p:sp>
      <p:pic>
        <p:nvPicPr>
          <p:cNvPr id="4" name="Content Placeholder 3"/>
          <p:cNvPicPr>
            <a:picLocks noGrp="1" noChangeAspect="1"/>
          </p:cNvPicPr>
          <p:nvPr>
            <p:ph idx="1"/>
          </p:nvPr>
        </p:nvPicPr>
        <p:blipFill rotWithShape="1">
          <a:blip r:embed="rId2"/>
          <a:srcRect l="9789" t="3391" r="9996" b="7759"/>
          <a:stretch/>
        </p:blipFill>
        <p:spPr>
          <a:xfrm>
            <a:off x="1804737" y="2067403"/>
            <a:ext cx="5979695" cy="3723791"/>
          </a:xfrm>
          <a:prstGeom prst="rect">
            <a:avLst/>
          </a:prstGeom>
        </p:spPr>
      </p:pic>
    </p:spTree>
    <p:extLst>
      <p:ext uri="{BB962C8B-B14F-4D97-AF65-F5344CB8AC3E}">
        <p14:creationId xmlns:p14="http://schemas.microsoft.com/office/powerpoint/2010/main" val="2319215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48" y="1242260"/>
            <a:ext cx="6292516" cy="360948"/>
          </a:xfrm>
        </p:spPr>
        <p:txBody>
          <a:bodyPr>
            <a:noAutofit/>
          </a:bodyPr>
          <a:lstStyle/>
          <a:p>
            <a:r>
              <a:rPr lang="en-IN" sz="1800" dirty="0"/>
              <a:t>The models coordinates are filled in based on the values in </a:t>
            </a:r>
            <a:r>
              <a:rPr lang="en-IN" sz="1800" b="1" dirty="0"/>
              <a:t>ore1.str </a:t>
            </a:r>
            <a:endParaRPr lang="en-IN" sz="1800" dirty="0"/>
          </a:p>
        </p:txBody>
      </p:sp>
      <p:pic>
        <p:nvPicPr>
          <p:cNvPr id="4" name="Content Placeholder 3"/>
          <p:cNvPicPr>
            <a:picLocks noGrp="1" noChangeAspect="1"/>
          </p:cNvPicPr>
          <p:nvPr>
            <p:ph idx="1"/>
          </p:nvPr>
        </p:nvPicPr>
        <p:blipFill rotWithShape="1">
          <a:blip r:embed="rId2"/>
          <a:srcRect l="17538" t="4498" r="47518" b="16046"/>
          <a:stretch/>
        </p:blipFill>
        <p:spPr>
          <a:xfrm>
            <a:off x="1323474" y="1704161"/>
            <a:ext cx="3007895" cy="3845406"/>
          </a:xfrm>
          <a:prstGeom prst="rect">
            <a:avLst/>
          </a:prstGeom>
        </p:spPr>
      </p:pic>
    </p:spTree>
    <p:extLst>
      <p:ext uri="{BB962C8B-B14F-4D97-AF65-F5344CB8AC3E}">
        <p14:creationId xmlns:p14="http://schemas.microsoft.com/office/powerpoint/2010/main" val="692810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57" y="1037723"/>
            <a:ext cx="8025065" cy="594248"/>
          </a:xfrm>
        </p:spPr>
        <p:txBody>
          <a:bodyPr>
            <a:normAutofit fontScale="90000"/>
          </a:bodyPr>
          <a:lstStyle/>
          <a:p>
            <a:r>
              <a:rPr lang="en-IN" sz="2400" dirty="0"/>
              <a:t/>
            </a:r>
            <a:br>
              <a:rPr lang="en-IN" sz="2400" dirty="0"/>
            </a:br>
            <a:r>
              <a:rPr lang="en-IN" sz="2400" dirty="0"/>
              <a:t>Adjust the values as shown to create a block model which fully covers the extents of the </a:t>
            </a:r>
            <a:r>
              <a:rPr lang="en-IN" sz="2400" dirty="0" err="1"/>
              <a:t>orebody</a:t>
            </a:r>
            <a:r>
              <a:rPr lang="en-IN" sz="2400" dirty="0"/>
              <a:t>. </a:t>
            </a:r>
            <a:br>
              <a:rPr lang="en-IN" sz="2400" dirty="0"/>
            </a:br>
            <a:endParaRPr lang="en-IN" sz="2400" dirty="0"/>
          </a:p>
        </p:txBody>
      </p:sp>
      <p:pic>
        <p:nvPicPr>
          <p:cNvPr id="4" name="Content Placeholder 3"/>
          <p:cNvPicPr>
            <a:picLocks noGrp="1" noChangeAspect="1"/>
          </p:cNvPicPr>
          <p:nvPr>
            <p:ph idx="1"/>
          </p:nvPr>
        </p:nvPicPr>
        <p:blipFill rotWithShape="1">
          <a:blip r:embed="rId2"/>
          <a:srcRect l="17458" t="4866" r="47097" b="15871"/>
          <a:stretch/>
        </p:blipFill>
        <p:spPr>
          <a:xfrm>
            <a:off x="1937084" y="1807744"/>
            <a:ext cx="3100454" cy="3898232"/>
          </a:xfrm>
          <a:prstGeom prst="rect">
            <a:avLst/>
          </a:prstGeom>
        </p:spPr>
      </p:pic>
      <p:sp>
        <p:nvSpPr>
          <p:cNvPr id="5" name="Rectangle 4"/>
          <p:cNvSpPr/>
          <p:nvPr/>
        </p:nvSpPr>
        <p:spPr>
          <a:xfrm>
            <a:off x="5037538" y="5537534"/>
            <a:ext cx="2009274" cy="427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IN" sz="1350"/>
              <a:t>Click Apply.</a:t>
            </a:r>
            <a:endParaRPr lang="en-IN" sz="1350" dirty="0"/>
          </a:p>
        </p:txBody>
      </p:sp>
    </p:spTree>
    <p:extLst>
      <p:ext uri="{BB962C8B-B14F-4D97-AF65-F5344CB8AC3E}">
        <p14:creationId xmlns:p14="http://schemas.microsoft.com/office/powerpoint/2010/main" val="2333666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09" y="989597"/>
            <a:ext cx="6268454" cy="317522"/>
          </a:xfrm>
        </p:spPr>
        <p:txBody>
          <a:bodyPr>
            <a:noAutofit/>
          </a:bodyPr>
          <a:lstStyle/>
          <a:p>
            <a:r>
              <a:rPr lang="en-IN" sz="1800" dirty="0"/>
              <a:t>Enter the information as shown, and then click </a:t>
            </a:r>
            <a:r>
              <a:rPr lang="en-IN" sz="1800" u="sng" dirty="0"/>
              <a:t>Create Model</a:t>
            </a:r>
          </a:p>
        </p:txBody>
      </p:sp>
      <p:pic>
        <p:nvPicPr>
          <p:cNvPr id="4" name="Content Placeholder 3"/>
          <p:cNvPicPr>
            <a:picLocks noGrp="1" noChangeAspect="1"/>
          </p:cNvPicPr>
          <p:nvPr>
            <p:ph idx="1"/>
          </p:nvPr>
        </p:nvPicPr>
        <p:blipFill rotWithShape="1">
          <a:blip r:embed="rId2"/>
          <a:srcRect l="13105" t="11871" r="42538" b="22506"/>
          <a:stretch/>
        </p:blipFill>
        <p:spPr>
          <a:xfrm>
            <a:off x="548585" y="1482892"/>
            <a:ext cx="3891068" cy="3236495"/>
          </a:xfrm>
          <a:prstGeom prst="rect">
            <a:avLst/>
          </a:prstGeom>
        </p:spPr>
      </p:pic>
      <p:sp>
        <p:nvSpPr>
          <p:cNvPr id="5" name="Rectangle 4"/>
          <p:cNvSpPr/>
          <p:nvPr/>
        </p:nvSpPr>
        <p:spPr>
          <a:xfrm>
            <a:off x="6424863" y="997964"/>
            <a:ext cx="2442411" cy="794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IN" sz="1350"/>
              <a:t>The block model is created and its name is displayed in the status bar at the bottom of the Surpac window.</a:t>
            </a:r>
          </a:p>
        </p:txBody>
      </p:sp>
      <p:cxnSp>
        <p:nvCxnSpPr>
          <p:cNvPr id="7" name="Elbow Connector 6"/>
          <p:cNvCxnSpPr/>
          <p:nvPr/>
        </p:nvCxnSpPr>
        <p:spPr>
          <a:xfrm rot="5400000">
            <a:off x="2736528" y="2685393"/>
            <a:ext cx="5186926" cy="1443790"/>
          </a:xfrm>
          <a:prstGeom prst="bentConnector3">
            <a:avLst>
              <a:gd name="adj1" fmla="val 13582"/>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l="35451" t="87116" r="51972" b="9594"/>
          <a:stretch/>
        </p:blipFill>
        <p:spPr>
          <a:xfrm>
            <a:off x="5041237" y="2686051"/>
            <a:ext cx="3681659" cy="541421"/>
          </a:xfrm>
          <a:prstGeom prst="rect">
            <a:avLst/>
          </a:prstGeom>
        </p:spPr>
      </p:pic>
    </p:spTree>
    <p:extLst>
      <p:ext uri="{BB962C8B-B14F-4D97-AF65-F5344CB8AC3E}">
        <p14:creationId xmlns:p14="http://schemas.microsoft.com/office/powerpoint/2010/main" val="2880619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2. SURPAC</a:t>
            </a:r>
            <a:endParaRPr lang="en-IN" dirty="0"/>
          </a:p>
        </p:txBody>
      </p:sp>
      <p:sp>
        <p:nvSpPr>
          <p:cNvPr id="3" name="Content Placeholder 2"/>
          <p:cNvSpPr>
            <a:spLocks noGrp="1"/>
          </p:cNvSpPr>
          <p:nvPr>
            <p:ph idx="1"/>
          </p:nvPr>
        </p:nvSpPr>
        <p:spPr/>
        <p:txBody>
          <a:bodyPr>
            <a:normAutofit/>
          </a:bodyPr>
          <a:lstStyle/>
          <a:p>
            <a:r>
              <a:rPr lang="en-IN" sz="2400" dirty="0" smtClean="0"/>
              <a:t>SURPAC </a:t>
            </a:r>
            <a:r>
              <a:rPr lang="en-IN" sz="2400" dirty="0"/>
              <a:t>is </a:t>
            </a:r>
            <a:r>
              <a:rPr lang="en-IN" sz="2400" dirty="0" smtClean="0"/>
              <a:t>a </a:t>
            </a:r>
            <a:r>
              <a:rPr lang="en-IN" sz="2400" dirty="0"/>
              <a:t>complete mine planning software which has various modules ranging from </a:t>
            </a:r>
            <a:r>
              <a:rPr lang="en-IN" sz="2400" dirty="0" smtClean="0"/>
              <a:t>drilling and </a:t>
            </a:r>
            <a:r>
              <a:rPr lang="en-IN" sz="2400" dirty="0"/>
              <a:t>blasting, surveying, pit design, geo-statistics and grade control, block modeling, </a:t>
            </a:r>
            <a:r>
              <a:rPr lang="en-IN" sz="2400" dirty="0" smtClean="0"/>
              <a:t>solid modeling, </a:t>
            </a:r>
            <a:r>
              <a:rPr lang="en-IN" sz="2400" dirty="0"/>
              <a:t>open pit design, underground </a:t>
            </a:r>
            <a:r>
              <a:rPr lang="en-IN" sz="2400" dirty="0" smtClean="0"/>
              <a:t>design etc.</a:t>
            </a:r>
          </a:p>
          <a:p>
            <a:r>
              <a:rPr lang="en-US" sz="2400" dirty="0" smtClean="0"/>
              <a:t>Its advantages are user friendliness, full customization as per customer’s needs and high flexibility. </a:t>
            </a:r>
          </a:p>
        </p:txBody>
      </p:sp>
    </p:spTree>
    <p:extLst>
      <p:ext uri="{BB962C8B-B14F-4D97-AF65-F5344CB8AC3E}">
        <p14:creationId xmlns:p14="http://schemas.microsoft.com/office/powerpoint/2010/main" val="8060818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107529"/>
            <a:ext cx="3318115" cy="948023"/>
          </a:xfrm>
          <a:prstGeom prst="rect">
            <a:avLst/>
          </a:prstGeom>
        </p:spPr>
      </p:pic>
      <p:pic>
        <p:nvPicPr>
          <p:cNvPr id="6" name="Picture 5"/>
          <p:cNvPicPr>
            <a:picLocks noChangeAspect="1"/>
          </p:cNvPicPr>
          <p:nvPr/>
        </p:nvPicPr>
        <p:blipFill rotWithShape="1">
          <a:blip r:embed="rId3"/>
          <a:srcRect l="37547" r="35821" b="41831"/>
          <a:stretch/>
        </p:blipFill>
        <p:spPr>
          <a:xfrm>
            <a:off x="108285" y="2055551"/>
            <a:ext cx="2598821" cy="3191376"/>
          </a:xfrm>
          <a:prstGeom prst="rect">
            <a:avLst/>
          </a:prstGeom>
        </p:spPr>
      </p:pic>
      <p:pic>
        <p:nvPicPr>
          <p:cNvPr id="8" name="Picture 7"/>
          <p:cNvPicPr>
            <a:picLocks noChangeAspect="1"/>
          </p:cNvPicPr>
          <p:nvPr/>
        </p:nvPicPr>
        <p:blipFill rotWithShape="1">
          <a:blip r:embed="rId4"/>
          <a:srcRect l="38041" t="-164" r="29409" b="30866"/>
          <a:stretch/>
        </p:blipFill>
        <p:spPr>
          <a:xfrm>
            <a:off x="2839452" y="2055551"/>
            <a:ext cx="3176338" cy="3801980"/>
          </a:xfrm>
          <a:prstGeom prst="rect">
            <a:avLst/>
          </a:prstGeom>
        </p:spPr>
      </p:pic>
      <p:pic>
        <p:nvPicPr>
          <p:cNvPr id="9" name="Picture 8"/>
          <p:cNvPicPr>
            <a:picLocks noChangeAspect="1"/>
          </p:cNvPicPr>
          <p:nvPr/>
        </p:nvPicPr>
        <p:blipFill rotWithShape="1">
          <a:blip r:embed="rId5"/>
          <a:srcRect l="20533" t="29441" r="50000" b="40077"/>
          <a:stretch/>
        </p:blipFill>
        <p:spPr>
          <a:xfrm>
            <a:off x="6148137" y="2950745"/>
            <a:ext cx="2875547" cy="1672389"/>
          </a:xfrm>
          <a:prstGeom prst="rect">
            <a:avLst/>
          </a:prstGeom>
        </p:spPr>
      </p:pic>
    </p:spTree>
    <p:extLst>
      <p:ext uri="{BB962C8B-B14F-4D97-AF65-F5344CB8AC3E}">
        <p14:creationId xmlns:p14="http://schemas.microsoft.com/office/powerpoint/2010/main" val="24062352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7222" y="1209768"/>
            <a:ext cx="6268452" cy="4159064"/>
          </a:xfrm>
          <a:prstGeom prst="rect">
            <a:avLst/>
          </a:prstGeom>
        </p:spPr>
      </p:pic>
    </p:spTree>
    <p:extLst>
      <p:ext uri="{BB962C8B-B14F-4D97-AF65-F5344CB8AC3E}">
        <p14:creationId xmlns:p14="http://schemas.microsoft.com/office/powerpoint/2010/main" val="4136495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08920"/>
            <a:ext cx="7620000" cy="1143000"/>
          </a:xfrm>
        </p:spPr>
        <p:txBody>
          <a:bodyPr/>
          <a:lstStyle/>
          <a:p>
            <a:pPr algn="ctr"/>
            <a:r>
              <a:rPr lang="en-US" sz="7200" dirty="0" smtClean="0"/>
              <a:t>Thank you!</a:t>
            </a:r>
            <a:endParaRPr lang="en-IN" sz="7200" dirty="0"/>
          </a:p>
        </p:txBody>
      </p:sp>
    </p:spTree>
    <p:extLst>
      <p:ext uri="{BB962C8B-B14F-4D97-AF65-F5344CB8AC3E}">
        <p14:creationId xmlns:p14="http://schemas.microsoft.com/office/powerpoint/2010/main" val="122706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3. Objective of Block Modeling using Surpac </a:t>
            </a:r>
            <a:endParaRPr lang="en-IN" dirty="0"/>
          </a:p>
        </p:txBody>
      </p:sp>
      <p:sp>
        <p:nvSpPr>
          <p:cNvPr id="3" name="Content Placeholder 2"/>
          <p:cNvSpPr>
            <a:spLocks noGrp="1"/>
          </p:cNvSpPr>
          <p:nvPr>
            <p:ph idx="1"/>
          </p:nvPr>
        </p:nvSpPr>
        <p:spPr/>
        <p:txBody>
          <a:bodyPr/>
          <a:lstStyle/>
          <a:p>
            <a:pPr marL="114300" indent="0">
              <a:buNone/>
            </a:pPr>
            <a:endParaRPr lang="en-IN" dirty="0"/>
          </a:p>
          <a:p>
            <a:r>
              <a:rPr lang="en-IN" sz="2400" dirty="0" smtClean="0"/>
              <a:t>familiarise </a:t>
            </a:r>
            <a:r>
              <a:rPr lang="en-IN" sz="2400" dirty="0"/>
              <a:t>with Surpac’s block modelling module and the concept of block </a:t>
            </a:r>
            <a:r>
              <a:rPr lang="en-IN" sz="2400" dirty="0" smtClean="0"/>
              <a:t>modelling</a:t>
            </a:r>
            <a:r>
              <a:rPr lang="en-IN" sz="2400" dirty="0"/>
              <a:t>.</a:t>
            </a:r>
            <a:endParaRPr lang="en-IN" sz="2400" dirty="0" smtClean="0"/>
          </a:p>
          <a:p>
            <a:r>
              <a:rPr lang="en-IN" sz="2400" dirty="0"/>
              <a:t>learn to fill a block model from </a:t>
            </a:r>
            <a:r>
              <a:rPr lang="en-IN" sz="2400" dirty="0" smtClean="0"/>
              <a:t>drill hole </a:t>
            </a:r>
            <a:r>
              <a:rPr lang="en-IN" sz="2400" dirty="0"/>
              <a:t>data from a geological database. </a:t>
            </a:r>
          </a:p>
          <a:p>
            <a:r>
              <a:rPr lang="en-IN" sz="2400" dirty="0"/>
              <a:t>learn to constrain a block model to filter out specific blocks. </a:t>
            </a:r>
          </a:p>
          <a:p>
            <a:r>
              <a:rPr lang="en-IN" sz="2400" dirty="0"/>
              <a:t>learn to report volume, tonnage and grade from a block model. </a:t>
            </a:r>
          </a:p>
          <a:p>
            <a:r>
              <a:rPr lang="en-IN" sz="2400" dirty="0"/>
              <a:t>learn about column processing of a block model.</a:t>
            </a:r>
          </a:p>
          <a:p>
            <a:endParaRPr lang="en-IN" dirty="0"/>
          </a:p>
          <a:p>
            <a:endParaRPr lang="en-IN" dirty="0"/>
          </a:p>
        </p:txBody>
      </p:sp>
    </p:spTree>
    <p:extLst>
      <p:ext uri="{BB962C8B-B14F-4D97-AF65-F5344CB8AC3E}">
        <p14:creationId xmlns:p14="http://schemas.microsoft.com/office/powerpoint/2010/main" val="3816325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Basic Overview of Steps Involved in Block Modeling</a:t>
            </a:r>
            <a:endParaRPr lang="en-IN" dirty="0"/>
          </a:p>
        </p:txBody>
      </p:sp>
      <p:sp>
        <p:nvSpPr>
          <p:cNvPr id="3" name="Content Placeholder 2"/>
          <p:cNvSpPr>
            <a:spLocks noGrp="1"/>
          </p:cNvSpPr>
          <p:nvPr>
            <p:ph idx="1"/>
          </p:nvPr>
        </p:nvSpPr>
        <p:spPr/>
        <p:txBody>
          <a:bodyPr>
            <a:noAutofit/>
          </a:bodyPr>
          <a:lstStyle/>
          <a:p>
            <a:endParaRPr lang="en-IN" sz="2400" dirty="0" smtClean="0"/>
          </a:p>
          <a:p>
            <a:endParaRPr lang="en-IN" sz="2400" dirty="0"/>
          </a:p>
          <a:p>
            <a:r>
              <a:rPr lang="en-IN" sz="2400" dirty="0" smtClean="0"/>
              <a:t>From </a:t>
            </a:r>
            <a:r>
              <a:rPr lang="en-IN" sz="2400" dirty="0"/>
              <a:t>the </a:t>
            </a:r>
            <a:r>
              <a:rPr lang="en-IN" sz="2400" dirty="0" smtClean="0"/>
              <a:t>available exploration data, </a:t>
            </a:r>
            <a:r>
              <a:rPr lang="en-IN" sz="2400" dirty="0"/>
              <a:t>a geological database is created to </a:t>
            </a:r>
            <a:r>
              <a:rPr lang="en-IN" sz="2400" dirty="0" smtClean="0"/>
              <a:t>determine the </a:t>
            </a:r>
            <a:r>
              <a:rPr lang="en-IN" sz="2400" dirty="0"/>
              <a:t>extent of ore deposit </a:t>
            </a:r>
            <a:r>
              <a:rPr lang="en-IN" sz="2400" dirty="0" smtClean="0"/>
              <a:t>and characteristics</a:t>
            </a:r>
            <a:r>
              <a:rPr lang="en-IN" sz="2400" dirty="0"/>
              <a:t>. </a:t>
            </a:r>
            <a:endParaRPr lang="en-IN" sz="2400" dirty="0" smtClean="0"/>
          </a:p>
          <a:p>
            <a:r>
              <a:rPr lang="en-IN" sz="2400" dirty="0" smtClean="0"/>
              <a:t>The </a:t>
            </a:r>
            <a:r>
              <a:rPr lang="en-IN" sz="2400" dirty="0"/>
              <a:t>borehole data </a:t>
            </a:r>
            <a:r>
              <a:rPr lang="en-IN" sz="2400" dirty="0" smtClean="0"/>
              <a:t>are composited </a:t>
            </a:r>
            <a:r>
              <a:rPr lang="en-IN" sz="2400" dirty="0"/>
              <a:t>in order to use it to find geo-statistical values of the deposit. </a:t>
            </a:r>
            <a:endParaRPr lang="en-IN" sz="2400" dirty="0" smtClean="0"/>
          </a:p>
          <a:p>
            <a:r>
              <a:rPr lang="en-IN" sz="2400" dirty="0" smtClean="0"/>
              <a:t>The </a:t>
            </a:r>
            <a:r>
              <a:rPr lang="en-IN" sz="2400" dirty="0"/>
              <a:t>boreholes </a:t>
            </a:r>
            <a:r>
              <a:rPr lang="en-IN" sz="2400" dirty="0" smtClean="0"/>
              <a:t>are displayed </a:t>
            </a:r>
            <a:r>
              <a:rPr lang="en-IN" sz="2400" dirty="0"/>
              <a:t>on the basis of the collar values taking into account the </a:t>
            </a:r>
            <a:r>
              <a:rPr lang="en-IN" sz="2400" dirty="0" smtClean="0"/>
              <a:t>coordinates. </a:t>
            </a:r>
            <a:endParaRPr lang="en-IN" sz="2400" dirty="0"/>
          </a:p>
        </p:txBody>
      </p:sp>
    </p:spTree>
    <p:extLst>
      <p:ext uri="{BB962C8B-B14F-4D97-AF65-F5344CB8AC3E}">
        <p14:creationId xmlns:p14="http://schemas.microsoft.com/office/powerpoint/2010/main" val="2699398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Overview (continued)</a:t>
            </a:r>
            <a:endParaRPr lang="en-IN" dirty="0"/>
          </a:p>
        </p:txBody>
      </p:sp>
      <p:sp>
        <p:nvSpPr>
          <p:cNvPr id="3" name="Content Placeholder 2"/>
          <p:cNvSpPr>
            <a:spLocks noGrp="1"/>
          </p:cNvSpPr>
          <p:nvPr>
            <p:ph idx="1"/>
          </p:nvPr>
        </p:nvSpPr>
        <p:spPr/>
        <p:txBody>
          <a:bodyPr/>
          <a:lstStyle/>
          <a:p>
            <a:endParaRPr lang="en-IN" sz="2000" dirty="0"/>
          </a:p>
          <a:p>
            <a:r>
              <a:rPr lang="en-IN" sz="2400" dirty="0"/>
              <a:t>Once the geological database is created, total volume of reserve can be estimated by developing solid model comprising of all these borehole data. </a:t>
            </a:r>
          </a:p>
          <a:p>
            <a:r>
              <a:rPr lang="en-IN" sz="2400" dirty="0"/>
              <a:t>In order to obtain the solid </a:t>
            </a:r>
            <a:r>
              <a:rPr lang="en-IN" sz="2400" dirty="0" smtClean="0"/>
              <a:t>model, the </a:t>
            </a:r>
            <a:r>
              <a:rPr lang="en-IN" sz="2400" dirty="0"/>
              <a:t>borehole present in the database are sectioned at regular interval and the strings are stitched together to form solid model. </a:t>
            </a:r>
            <a:endParaRPr lang="en-IN" sz="2400" dirty="0" smtClean="0"/>
          </a:p>
          <a:p>
            <a:r>
              <a:rPr lang="en-IN" sz="2400" dirty="0" smtClean="0"/>
              <a:t>The </a:t>
            </a:r>
            <a:r>
              <a:rPr lang="en-IN" sz="2400" dirty="0"/>
              <a:t>solid model so developed is then fitted into a block model of regular size developed to generate a constraint block model</a:t>
            </a:r>
            <a:r>
              <a:rPr lang="en-IN" sz="2400" dirty="0" smtClean="0"/>
              <a:t>.</a:t>
            </a:r>
            <a:endParaRPr lang="en-IN" sz="2400" dirty="0"/>
          </a:p>
          <a:p>
            <a:endParaRPr lang="en-IN" dirty="0"/>
          </a:p>
        </p:txBody>
      </p:sp>
    </p:spTree>
    <p:extLst>
      <p:ext uri="{BB962C8B-B14F-4D97-AF65-F5344CB8AC3E}">
        <p14:creationId xmlns:p14="http://schemas.microsoft.com/office/powerpoint/2010/main" val="712549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5. Block </a:t>
            </a:r>
            <a:r>
              <a:rPr lang="en-IN" dirty="0"/>
              <a:t>Modelling Concepts </a:t>
            </a:r>
          </a:p>
        </p:txBody>
      </p:sp>
      <p:sp>
        <p:nvSpPr>
          <p:cNvPr id="3" name="Content Placeholder 2"/>
          <p:cNvSpPr>
            <a:spLocks noGrp="1"/>
          </p:cNvSpPr>
          <p:nvPr>
            <p:ph idx="1"/>
          </p:nvPr>
        </p:nvSpPr>
        <p:spPr/>
        <p:txBody>
          <a:bodyPr/>
          <a:lstStyle/>
          <a:p>
            <a:r>
              <a:rPr lang="en-IN" sz="2400" dirty="0"/>
              <a:t>Model Space </a:t>
            </a:r>
            <a:endParaRPr lang="en-IN" sz="2400" dirty="0" smtClean="0"/>
          </a:p>
          <a:p>
            <a:r>
              <a:rPr lang="en-IN" sz="2400" dirty="0"/>
              <a:t>Blocks and </a:t>
            </a:r>
            <a:r>
              <a:rPr lang="en-IN" sz="2400" dirty="0" smtClean="0"/>
              <a:t>Attributes</a:t>
            </a:r>
          </a:p>
          <a:p>
            <a:r>
              <a:rPr lang="en-IN" sz="2400" dirty="0"/>
              <a:t>Constraints </a:t>
            </a:r>
            <a:endParaRPr lang="en-IN" sz="2400" dirty="0" smtClean="0"/>
          </a:p>
          <a:p>
            <a:r>
              <a:rPr lang="en-IN" sz="2400" dirty="0"/>
              <a:t>Estimation </a:t>
            </a:r>
            <a:r>
              <a:rPr lang="en-IN" sz="2400" dirty="0" smtClean="0"/>
              <a:t> </a:t>
            </a:r>
          </a:p>
        </p:txBody>
      </p:sp>
    </p:spTree>
    <p:extLst>
      <p:ext uri="{BB962C8B-B14F-4D97-AF65-F5344CB8AC3E}">
        <p14:creationId xmlns:p14="http://schemas.microsoft.com/office/powerpoint/2010/main" val="684672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30885"/>
            <a:ext cx="4074393" cy="312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ctr"/>
            <a:r>
              <a:rPr lang="en-IN" b="1" dirty="0" smtClean="0"/>
              <a:t/>
            </a:r>
            <a:br>
              <a:rPr lang="en-IN" b="1" dirty="0" smtClean="0"/>
            </a:br>
            <a:r>
              <a:rPr lang="en-IN" dirty="0" smtClean="0"/>
              <a:t>5.1 Model </a:t>
            </a:r>
            <a:r>
              <a:rPr lang="en-IN" dirty="0"/>
              <a:t>Space </a:t>
            </a:r>
            <a:br>
              <a:rPr lang="en-IN" dirty="0"/>
            </a:br>
            <a:endParaRPr lang="en-IN" dirty="0"/>
          </a:p>
        </p:txBody>
      </p:sp>
      <p:sp>
        <p:nvSpPr>
          <p:cNvPr id="3" name="Content Placeholder 2"/>
          <p:cNvSpPr>
            <a:spLocks noGrp="1"/>
          </p:cNvSpPr>
          <p:nvPr>
            <p:ph idx="1"/>
          </p:nvPr>
        </p:nvSpPr>
        <p:spPr/>
        <p:txBody>
          <a:bodyPr>
            <a:normAutofit/>
          </a:bodyPr>
          <a:lstStyle/>
          <a:p>
            <a:r>
              <a:rPr lang="en-IN" sz="2400" dirty="0" smtClean="0"/>
              <a:t>3D </a:t>
            </a:r>
            <a:r>
              <a:rPr lang="en-IN" sz="2400" dirty="0"/>
              <a:t>coordinates spatially define the model extents. Minimum Northing (Y), Easting (X) and Elevation (Z). Maximum Northing (Y), Easting (X) and Elevation (Z). </a:t>
            </a:r>
          </a:p>
        </p:txBody>
      </p:sp>
    </p:spTree>
    <p:extLst>
      <p:ext uri="{BB962C8B-B14F-4D97-AF65-F5344CB8AC3E}">
        <p14:creationId xmlns:p14="http://schemas.microsoft.com/office/powerpoint/2010/main" val="9323956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129</TotalTime>
  <Words>836</Words>
  <Application>Microsoft Office PowerPoint</Application>
  <PresentationFormat>On-screen Show (4:3)</PresentationFormat>
  <Paragraphs>80</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Adjacency</vt:lpstr>
      <vt:lpstr>www.MINEPORTAL.in</vt:lpstr>
      <vt:lpstr>BLOCK   MODELING   USING SURPAC</vt:lpstr>
      <vt:lpstr>1. BLOCK MODELLING</vt:lpstr>
      <vt:lpstr>2. SURPAC</vt:lpstr>
      <vt:lpstr>3. Objective of Block Modeling using Surpac </vt:lpstr>
      <vt:lpstr>4. Basic Overview of Steps Involved in Block Modeling</vt:lpstr>
      <vt:lpstr>Overview (continued)</vt:lpstr>
      <vt:lpstr>5. Block Modelling Concepts </vt:lpstr>
      <vt:lpstr> 5.1 Model Space  </vt:lpstr>
      <vt:lpstr>5.2 Blocks and Attributes </vt:lpstr>
      <vt:lpstr>5.3 Constraints </vt:lpstr>
      <vt:lpstr>5.4 Estimation </vt:lpstr>
      <vt:lpstr>6. Pictures demonstrating the various elements in the Surpac software</vt:lpstr>
      <vt:lpstr>6.1 Block Models</vt:lpstr>
      <vt:lpstr>6.2 Borehole Data Display</vt:lpstr>
      <vt:lpstr>6.3 Random Surpac Window</vt:lpstr>
      <vt:lpstr>7. Workflow of Steps </vt:lpstr>
      <vt:lpstr>PowerPoint Presentation</vt:lpstr>
      <vt:lpstr>We take an example:</vt:lpstr>
      <vt:lpstr>PowerPoint Presentation</vt:lpstr>
      <vt:lpstr>PowerPoint Presentation</vt:lpstr>
      <vt:lpstr>PowerPoint Presentation</vt:lpstr>
      <vt:lpstr>PowerPoint Presentation</vt:lpstr>
      <vt:lpstr>PowerPoint Presentation</vt:lpstr>
      <vt:lpstr> Choose View &gt; Zoom out.  </vt:lpstr>
      <vt:lpstr> Choose Display &gt; 2D grid.  Enter the information as shown, and then click Apply   </vt:lpstr>
      <vt:lpstr>The orebody with the 2D in grid in plan view is displayed. </vt:lpstr>
      <vt:lpstr>  </vt:lpstr>
      <vt:lpstr>  Choose Display &gt; 2D grid.  Enter the information as shown, and then click Apply.   </vt:lpstr>
      <vt:lpstr>PowerPoint Presentation</vt:lpstr>
      <vt:lpstr>To determine the origin and extents directly from the data. </vt:lpstr>
      <vt:lpstr>Enter the information as shown, and then click Apply.  </vt:lpstr>
      <vt:lpstr>PowerPoint Presentation</vt:lpstr>
      <vt:lpstr>PowerPoint Presentation</vt:lpstr>
      <vt:lpstr>PowerPoint Presentation</vt:lpstr>
      <vt:lpstr> Choose ore1.strand click Open  </vt:lpstr>
      <vt:lpstr>The models coordinates are filled in based on the values in ore1.str </vt:lpstr>
      <vt:lpstr> Adjust the values as shown to create a block model which fully covers the extents of the orebody.  </vt:lpstr>
      <vt:lpstr>Enter the information as shown, and then click Create Model</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 MODELING USING SURPAC</dc:title>
  <dc:creator>SAURAV</dc:creator>
  <cp:lastModifiedBy>ranjan kumar</cp:lastModifiedBy>
  <cp:revision>14</cp:revision>
  <dcterms:created xsi:type="dcterms:W3CDTF">2014-04-14T15:44:08Z</dcterms:created>
  <dcterms:modified xsi:type="dcterms:W3CDTF">2018-09-21T13:24:53Z</dcterms:modified>
</cp:coreProperties>
</file>